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39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>
        <p:scale>
          <a:sx n="114" d="100"/>
          <a:sy n="114" d="100"/>
        </p:scale>
        <p:origin x="472" y="23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orient="horz"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5bb2e80e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1055bb2e8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5113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5bb2e80e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1055bb2e8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947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5bb2e80e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1055bb2e8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1590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5bb2e80e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1055bb2e8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1654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b183fb0c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fb183fb0c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b183fb0ca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fb183fb0c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4233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b5f452a4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gcb5f452a4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3def19517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g103def19517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5bb2e80e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1055bb2e8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5bb2e80e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1055bb2e8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833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5bb2e80e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1055bb2e8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63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3"/>
          <p:cNvGrpSpPr/>
          <p:nvPr/>
        </p:nvGrpSpPr>
        <p:grpSpPr>
          <a:xfrm>
            <a:off x="10356215" y="5777865"/>
            <a:ext cx="1693545" cy="678180"/>
            <a:chOff x="10356215" y="5777865"/>
            <a:chExt cx="1693545" cy="678180"/>
          </a:xfrm>
        </p:grpSpPr>
        <p:sp>
          <p:nvSpPr>
            <p:cNvPr id="90" name="Google Shape;90;p13"/>
            <p:cNvSpPr/>
            <p:nvPr/>
          </p:nvSpPr>
          <p:spPr>
            <a:xfrm>
              <a:off x="10356215" y="5881370"/>
              <a:ext cx="929640" cy="57404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0864850" y="5777865"/>
              <a:ext cx="1184910" cy="67818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2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4443826" y="1800823"/>
            <a:ext cx="6957827" cy="1200612"/>
            <a:chOff x="4538704" y="1800848"/>
            <a:chExt cx="5387400" cy="1200612"/>
          </a:xfrm>
        </p:grpSpPr>
        <p:sp>
          <p:nvSpPr>
            <p:cNvPr id="93" name="Google Shape;93;p13"/>
            <p:cNvSpPr txBox="1"/>
            <p:nvPr/>
          </p:nvSpPr>
          <p:spPr>
            <a:xfrm>
              <a:off x="4580890" y="1800860"/>
              <a:ext cx="3390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Pts val="7200"/>
                <a:buFont typeface="Arial"/>
                <a:buNone/>
              </a:pPr>
              <a:r>
                <a:rPr lang="ko-KR" sz="7200" b="1" i="0" u="none" strike="noStrike" cap="none">
                  <a:solidFill>
                    <a:srgbClr val="B5B5B5"/>
                  </a:solidFill>
                  <a:latin typeface="Arial"/>
                  <a:ea typeface="Arial"/>
                  <a:cs typeface="Arial"/>
                  <a:sym typeface="Arial"/>
                </a:rPr>
                <a:t>따라오슝</a:t>
              </a:r>
              <a:endParaRPr sz="7200" b="1" i="0" u="none" strike="noStrike" cap="none">
                <a:solidFill>
                  <a:srgbClr val="B5B5B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4538704" y="1800848"/>
              <a:ext cx="53874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7D6E6"/>
                </a:buClr>
                <a:buSzPts val="7200"/>
                <a:buFont typeface="Arial"/>
                <a:buNone/>
              </a:pPr>
              <a:r>
                <a:rPr lang="ko-KR" sz="7200" b="1" i="0" u="none" strike="noStrike" cap="none">
                  <a:solidFill>
                    <a:srgbClr val="B7D6E6"/>
                  </a:solidFill>
                  <a:latin typeface="Arial"/>
                  <a:ea typeface="Arial"/>
                  <a:cs typeface="Arial"/>
                  <a:sym typeface="Arial"/>
                </a:rPr>
                <a:t>따라오슝</a:t>
              </a:r>
              <a:endParaRPr sz="7200" b="1" i="0" u="none" strike="noStrike" cap="none">
                <a:solidFill>
                  <a:srgbClr val="B7D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3"/>
          <p:cNvSpPr txBox="1"/>
          <p:nvPr/>
        </p:nvSpPr>
        <p:spPr>
          <a:xfrm>
            <a:off x="9878695" y="6505575"/>
            <a:ext cx="2243455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187325" y="4149725"/>
            <a:ext cx="3444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D5B5B"/>
                </a:solidFill>
                <a:latin typeface="Arial"/>
                <a:ea typeface="Arial"/>
                <a:cs typeface="Arial"/>
                <a:sym typeface="Arial"/>
              </a:rPr>
              <a:t>20172787 최지환</a:t>
            </a:r>
            <a:endParaRPr sz="1800" b="0" i="0" u="none" strike="noStrike" cap="none">
              <a:solidFill>
                <a:srgbClr val="5D5B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D5B5B"/>
                </a:solidFill>
                <a:latin typeface="Arial"/>
                <a:ea typeface="Arial"/>
                <a:cs typeface="Arial"/>
                <a:sym typeface="Arial"/>
              </a:rPr>
              <a:t>20182704 백종현</a:t>
            </a:r>
            <a:endParaRPr sz="1800" b="0" i="0" u="none" strike="noStrike" cap="none">
              <a:solidFill>
                <a:srgbClr val="5D5B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D5B5B"/>
                </a:solidFill>
                <a:latin typeface="Arial"/>
                <a:ea typeface="Arial"/>
                <a:cs typeface="Arial"/>
                <a:sym typeface="Arial"/>
              </a:rPr>
              <a:t>20182717 오소민</a:t>
            </a:r>
            <a:endParaRPr sz="1800" b="0" i="0" u="none" strike="noStrike" cap="none">
              <a:solidFill>
                <a:srgbClr val="5D5B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B5B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5D5B5B"/>
                </a:solidFill>
                <a:latin typeface="Arial"/>
                <a:ea typeface="Arial"/>
                <a:cs typeface="Arial"/>
                <a:sym typeface="Arial"/>
              </a:rPr>
              <a:t>20182732 이윤지</a:t>
            </a:r>
            <a:endParaRPr sz="1800" b="0" i="0" u="none" strike="noStrike" cap="none">
              <a:solidFill>
                <a:srgbClr val="5D5B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127325" y="6321275"/>
            <a:ext cx="72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github url : https://github.com/cjh8746/Ttaraosyung_SSU_notification_chatbot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127313" y="159913"/>
            <a:ext cx="724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Impact"/>
                <a:ea typeface="Impact"/>
                <a:cs typeface="Impact"/>
                <a:sym typeface="Impact"/>
              </a:rPr>
              <a:t>9조</a:t>
            </a:r>
            <a:endParaRPr sz="2000" b="1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489567" y="516250"/>
            <a:ext cx="30315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altLang="en-US" sz="7200" b="1" dirty="0">
                <a:solidFill>
                  <a:schemeClr val="dk2"/>
                </a:solidFill>
              </a:rPr>
              <a:t>음식점</a:t>
            </a:r>
            <a:endParaRPr lang="en-US" altLang="ko-KR" sz="7200" b="1" dirty="0">
              <a:solidFill>
                <a:schemeClr val="dk2"/>
              </a:solidFill>
            </a:endParaRPr>
          </a:p>
        </p:txBody>
      </p:sp>
      <p:pic>
        <p:nvPicPr>
          <p:cNvPr id="6" name="밥" descr="밥">
            <a:hlinkClick r:id="" action="ppaction://media"/>
            <a:extLst>
              <a:ext uri="{FF2B5EF4-FFF2-40B4-BE49-F238E27FC236}">
                <a16:creationId xmlns:a16="http://schemas.microsoft.com/office/drawing/2014/main" id="{D6B6C039-89A5-2A48-A9D6-E353707CDA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5883" y="0"/>
            <a:ext cx="316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2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489567" y="516250"/>
            <a:ext cx="30315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altLang="en-US" sz="7200" b="1" dirty="0">
                <a:solidFill>
                  <a:schemeClr val="dk2"/>
                </a:solidFill>
              </a:rPr>
              <a:t>병원</a:t>
            </a:r>
            <a:endParaRPr lang="en-US" altLang="ko-KR" sz="7200" b="1" dirty="0">
              <a:solidFill>
                <a:schemeClr val="dk2"/>
              </a:solidFill>
            </a:endParaRPr>
          </a:p>
        </p:txBody>
      </p:sp>
      <p:pic>
        <p:nvPicPr>
          <p:cNvPr id="6" name="뉴병원" descr="뉴병원">
            <a:hlinkClick r:id="" action="ppaction://media"/>
            <a:extLst>
              <a:ext uri="{FF2B5EF4-FFF2-40B4-BE49-F238E27FC236}">
                <a16:creationId xmlns:a16="http://schemas.microsoft.com/office/drawing/2014/main" id="{801C6FD7-22C5-1B46-9DA6-8173CA903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1675" y="0"/>
            <a:ext cx="316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0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489567" y="516250"/>
            <a:ext cx="30315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altLang="en-US" sz="7200" b="1" dirty="0">
                <a:solidFill>
                  <a:schemeClr val="dk2"/>
                </a:solidFill>
              </a:rPr>
              <a:t>카페</a:t>
            </a:r>
            <a:endParaRPr lang="en-US" altLang="ko-KR" sz="7200" b="1" dirty="0">
              <a:solidFill>
                <a:schemeClr val="dk2"/>
              </a:solidFill>
            </a:endParaRPr>
          </a:p>
        </p:txBody>
      </p:sp>
      <p:pic>
        <p:nvPicPr>
          <p:cNvPr id="4" name="카페최종_O6wBgy.mp4" descr="카페최종_O6wBgy.mp4">
            <a:hlinkClick r:id="" action="ppaction://media"/>
            <a:extLst>
              <a:ext uri="{FF2B5EF4-FFF2-40B4-BE49-F238E27FC236}">
                <a16:creationId xmlns:a16="http://schemas.microsoft.com/office/drawing/2014/main" id="{7CD9C2BD-3583-A342-97AA-714D554CE9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0088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489566" y="516250"/>
            <a:ext cx="4020521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altLang="en-US" sz="7200" b="1" dirty="0">
                <a:solidFill>
                  <a:schemeClr val="dk2"/>
                </a:solidFill>
              </a:rPr>
              <a:t>편의시설 </a:t>
            </a:r>
            <a:r>
              <a:rPr lang="en-US" altLang="ko-KR" sz="7200" b="1" dirty="0">
                <a:solidFill>
                  <a:schemeClr val="dk2"/>
                </a:solidFill>
              </a:rPr>
              <a:t>-</a:t>
            </a:r>
            <a:r>
              <a:rPr lang="ko-KR" altLang="en-US" sz="4000" b="1" dirty="0">
                <a:solidFill>
                  <a:schemeClr val="dk2"/>
                </a:solidFill>
              </a:rPr>
              <a:t>편의점</a:t>
            </a:r>
            <a:endParaRPr lang="en-US" altLang="ko-KR" sz="4000" b="1" dirty="0">
              <a:solidFill>
                <a:schemeClr val="dk2"/>
              </a:solidFill>
            </a:endParaRPr>
          </a:p>
        </p:txBody>
      </p:sp>
      <p:pic>
        <p:nvPicPr>
          <p:cNvPr id="4" name="편의시설 편의점 최종_gW9L86.mp4" descr="편의시설 편의점 최종_gW9L86.mp4">
            <a:hlinkClick r:id="" action="ppaction://media"/>
            <a:extLst>
              <a:ext uri="{FF2B5EF4-FFF2-40B4-BE49-F238E27FC236}">
                <a16:creationId xmlns:a16="http://schemas.microsoft.com/office/drawing/2014/main" id="{BA4515F6-502C-214B-B0B4-BDCE9E4E2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0088" y="0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4"/>
          <p:cNvGrpSpPr/>
          <p:nvPr/>
        </p:nvGrpSpPr>
        <p:grpSpPr>
          <a:xfrm>
            <a:off x="10356215" y="5777865"/>
            <a:ext cx="1693545" cy="678180"/>
            <a:chOff x="10356215" y="5777865"/>
            <a:chExt cx="1693545" cy="678180"/>
          </a:xfrm>
        </p:grpSpPr>
        <p:sp>
          <p:nvSpPr>
            <p:cNvPr id="104" name="Google Shape;104;p14"/>
            <p:cNvSpPr/>
            <p:nvPr/>
          </p:nvSpPr>
          <p:spPr>
            <a:xfrm>
              <a:off x="10356215" y="5881370"/>
              <a:ext cx="929640" cy="57404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0864850" y="5777865"/>
              <a:ext cx="1184910" cy="67818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2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9878695" y="6505575"/>
            <a:ext cx="2243455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sz="8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337828" y="344800"/>
            <a:ext cx="180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4"/>
          <p:cNvCxnSpPr/>
          <p:nvPr/>
        </p:nvCxnSpPr>
        <p:spPr>
          <a:xfrm>
            <a:off x="337820" y="718820"/>
            <a:ext cx="1374775" cy="6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9" name="Google Shape;109;p14"/>
          <p:cNvGrpSpPr/>
          <p:nvPr/>
        </p:nvGrpSpPr>
        <p:grpSpPr>
          <a:xfrm>
            <a:off x="339852" y="1153145"/>
            <a:ext cx="3396566" cy="4773750"/>
            <a:chOff x="338455" y="1153160"/>
            <a:chExt cx="2198994" cy="4773750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338455" y="1153160"/>
              <a:ext cx="54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001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338456" y="1967015"/>
              <a:ext cx="603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002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 txBox="1"/>
            <p:nvPr/>
          </p:nvSpPr>
          <p:spPr>
            <a:xfrm>
              <a:off x="884449" y="1979747"/>
              <a:ext cx="165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chemeClr val="dk1"/>
                  </a:solidFill>
                </a:rPr>
                <a:t>카테고리 소개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939829" y="5557610"/>
              <a:ext cx="5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4"/>
          <p:cNvSpPr txBox="1"/>
          <p:nvPr/>
        </p:nvSpPr>
        <p:spPr>
          <a:xfrm>
            <a:off x="1188749" y="1153150"/>
            <a:ext cx="259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프로젝트 소개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324692" y="2780850"/>
            <a:ext cx="93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ko-KR" sz="1800">
                <a:solidFill>
                  <a:schemeClr val="dk1"/>
                </a:solidFill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196307" y="2780845"/>
            <a:ext cx="255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챗봇 구현 소개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324704" y="3453175"/>
            <a:ext cx="93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ko-KR" sz="1800">
                <a:solidFill>
                  <a:schemeClr val="dk1"/>
                </a:solidFill>
              </a:rPr>
              <a:t>4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1198270" y="3453170"/>
            <a:ext cx="255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최종 summary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/>
        </p:nvSpPr>
        <p:spPr>
          <a:xfrm>
            <a:off x="489567" y="516250"/>
            <a:ext cx="3031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ko-KR" sz="7200" b="1">
                <a:solidFill>
                  <a:schemeClr val="dk2"/>
                </a:solidFill>
              </a:rPr>
              <a:t>1</a:t>
            </a:r>
            <a:endParaRPr sz="72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383175" y="796975"/>
            <a:ext cx="5082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3200">
                <a:solidFill>
                  <a:schemeClr val="dk2"/>
                </a:solidFill>
              </a:rPr>
              <a:t>따라오슝 프로젝트 소개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5"/>
          <p:cNvCxnSpPr/>
          <p:nvPr/>
        </p:nvCxnSpPr>
        <p:spPr>
          <a:xfrm>
            <a:off x="489585" y="1623060"/>
            <a:ext cx="6975600" cy="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15"/>
          <p:cNvSpPr txBox="1"/>
          <p:nvPr/>
        </p:nvSpPr>
        <p:spPr>
          <a:xfrm>
            <a:off x="534675" y="1942500"/>
            <a:ext cx="10314900" cy="266354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525" tIns="46350" rIns="89525" bIns="46350" anchor="t" anchorCtr="0">
            <a:spAutoFit/>
          </a:bodyPr>
          <a:lstStyle/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</a:endParaRPr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2"/>
                </a:solidFill>
              </a:rPr>
              <a:t>코로나로 인해 캠퍼스를 경험해보지 못한 </a:t>
            </a:r>
            <a:endParaRPr sz="2000" dirty="0">
              <a:solidFill>
                <a:schemeClr val="dk2"/>
              </a:solidFill>
            </a:endParaRPr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2"/>
                </a:solidFill>
              </a:rPr>
              <a:t>학생들을 위한 편의 시설 알림 </a:t>
            </a:r>
            <a:r>
              <a:rPr lang="ko-KR" sz="2400" b="1" dirty="0" err="1">
                <a:solidFill>
                  <a:srgbClr val="E29498"/>
                </a:solidFill>
              </a:rPr>
              <a:t>챗</a:t>
            </a:r>
            <a:r>
              <a:rPr lang="ko-KR" sz="2400" b="1" dirty="0">
                <a:solidFill>
                  <a:srgbClr val="E29498"/>
                </a:solidFill>
              </a:rPr>
              <a:t> 봇</a:t>
            </a:r>
            <a:r>
              <a:rPr lang="ko-KR" sz="2000" dirty="0">
                <a:solidFill>
                  <a:schemeClr val="dk2"/>
                </a:solidFill>
              </a:rPr>
              <a:t> 서비스</a:t>
            </a:r>
            <a:endParaRPr sz="2000" dirty="0">
              <a:solidFill>
                <a:schemeClr val="dk2"/>
              </a:solidFill>
            </a:endParaRPr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</a:endParaRPr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2"/>
                </a:solidFill>
              </a:rPr>
              <a:t>이 서비스를 통해 숭실대학교 내 외부의 각종 식당, 여가시설, 카페 등의 시설들의 </a:t>
            </a:r>
            <a:endParaRPr sz="2000" dirty="0">
              <a:solidFill>
                <a:schemeClr val="dk2"/>
              </a:solidFill>
            </a:endParaRPr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2"/>
                </a:solidFill>
              </a:rPr>
              <a:t>위치정보를 제공한다.</a:t>
            </a:r>
            <a:endParaRPr sz="2000" dirty="0">
              <a:solidFill>
                <a:schemeClr val="dk2"/>
              </a:solidFill>
            </a:endParaRPr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2"/>
                </a:solidFill>
              </a:rPr>
              <a:t> 또한 개발자의 관점에서 바라본 </a:t>
            </a:r>
            <a:r>
              <a:rPr lang="ko-KR" sz="2000" dirty="0" err="1">
                <a:solidFill>
                  <a:schemeClr val="dk2"/>
                </a:solidFill>
              </a:rPr>
              <a:t>여러시설에</a:t>
            </a:r>
            <a:r>
              <a:rPr lang="ko-KR" sz="2000" dirty="0">
                <a:solidFill>
                  <a:schemeClr val="dk2"/>
                </a:solidFill>
              </a:rPr>
              <a:t> 대한 여러 정보와 팁들을 제공하고자 한다.</a:t>
            </a:r>
            <a:endParaRPr sz="2000" dirty="0">
              <a:solidFill>
                <a:schemeClr val="dk2"/>
              </a:solidFill>
            </a:endParaRPr>
          </a:p>
          <a:p>
            <a:pPr marL="179999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534675" y="1744800"/>
            <a:ext cx="401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endParaRPr sz="2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/>
        </p:nvSpPr>
        <p:spPr>
          <a:xfrm>
            <a:off x="489567" y="516250"/>
            <a:ext cx="3031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ko-KR" sz="7200" b="1">
                <a:solidFill>
                  <a:schemeClr val="dk2"/>
                </a:solidFill>
              </a:rPr>
              <a:t>1</a:t>
            </a:r>
            <a:endParaRPr sz="72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383175" y="796975"/>
            <a:ext cx="5082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3200" dirty="0" err="1">
                <a:solidFill>
                  <a:schemeClr val="dk2"/>
                </a:solidFill>
              </a:rPr>
              <a:t>따라오슝</a:t>
            </a:r>
            <a:r>
              <a:rPr lang="ko-KR" sz="3200" dirty="0">
                <a:solidFill>
                  <a:schemeClr val="dk2"/>
                </a:solidFill>
              </a:rPr>
              <a:t> 프로젝트 소개</a:t>
            </a:r>
            <a:endParaRPr sz="3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5"/>
          <p:cNvCxnSpPr/>
          <p:nvPr/>
        </p:nvCxnSpPr>
        <p:spPr>
          <a:xfrm>
            <a:off x="489585" y="1623060"/>
            <a:ext cx="6975600" cy="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93466C6-25F7-5E48-A5C3-AABBCE171913}"/>
              </a:ext>
            </a:extLst>
          </p:cNvPr>
          <p:cNvSpPr txBox="1"/>
          <p:nvPr/>
        </p:nvSpPr>
        <p:spPr>
          <a:xfrm>
            <a:off x="390293" y="2823660"/>
            <a:ext cx="7777975" cy="923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b="0" i="0" dirty="0" err="1">
                <a:solidFill>
                  <a:schemeClr val="tx1"/>
                </a:solidFill>
                <a:effectLst/>
                <a:latin typeface="Helvetica" pitchFamily="2" charset="0"/>
              </a:rPr>
              <a:t>카카오톡</a:t>
            </a:r>
            <a:r>
              <a:rPr lang="ko-KR" altLang="en-US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플러스 친구 →친구 찾기 → </a:t>
            </a:r>
            <a:r>
              <a:rPr lang="en-US" altLang="ko-KR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"</a:t>
            </a:r>
            <a:r>
              <a:rPr lang="ko-KR" altLang="en-US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따라오 </a:t>
            </a:r>
            <a:r>
              <a:rPr lang="ko-KR" altLang="en-US" sz="1900" b="0" i="0" dirty="0" err="1">
                <a:solidFill>
                  <a:schemeClr val="tx1"/>
                </a:solidFill>
                <a:effectLst/>
                <a:latin typeface="Helvetica" pitchFamily="2" charset="0"/>
              </a:rPr>
              <a:t>슝</a:t>
            </a:r>
            <a:r>
              <a:rPr lang="en-US" altLang="ko-KR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" </a:t>
            </a:r>
            <a:r>
              <a:rPr lang="ko-KR" altLang="en-US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추가하기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'</a:t>
            </a:r>
            <a:r>
              <a:rPr lang="ko-KR" altLang="en-US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따라오 </a:t>
            </a:r>
            <a:r>
              <a:rPr lang="ko-KR" altLang="en-US" sz="1900" b="0" i="0" dirty="0" err="1">
                <a:solidFill>
                  <a:schemeClr val="tx1"/>
                </a:solidFill>
                <a:effectLst/>
                <a:latin typeface="Helvetica" pitchFamily="2" charset="0"/>
              </a:rPr>
              <a:t>슝</a:t>
            </a:r>
            <a:r>
              <a:rPr lang="en-US" altLang="ko-KR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' </a:t>
            </a:r>
            <a:r>
              <a:rPr lang="ko-KR" altLang="en-US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프로필 접속 후</a:t>
            </a:r>
            <a:r>
              <a:rPr lang="en-US" altLang="ko-KR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,</a:t>
            </a:r>
            <a:r>
              <a:rPr lang="ko-KR" altLang="en-US" sz="1900" b="0" i="0" dirty="0" err="1">
                <a:solidFill>
                  <a:schemeClr val="tx1"/>
                </a:solidFill>
                <a:effectLst/>
                <a:latin typeface="Helvetica" pitchFamily="2" charset="0"/>
              </a:rPr>
              <a:t>챗봇</a:t>
            </a:r>
            <a:r>
              <a:rPr lang="ko-KR" altLang="en-US" sz="1900" b="0" i="0" dirty="0">
                <a:solidFill>
                  <a:schemeClr val="tx1"/>
                </a:solidFill>
                <a:effectLst/>
                <a:latin typeface="Helvetica" pitchFamily="2" charset="0"/>
              </a:rPr>
              <a:t> 채팅 버튼 눌러 대화하기</a:t>
            </a:r>
          </a:p>
        </p:txBody>
      </p:sp>
      <p:sp>
        <p:nvSpPr>
          <p:cNvPr id="13" name="Google Shape;124;p15">
            <a:extLst>
              <a:ext uri="{FF2B5EF4-FFF2-40B4-BE49-F238E27FC236}">
                <a16:creationId xmlns:a16="http://schemas.microsoft.com/office/drawing/2014/main" id="{94E92409-B713-8944-8A5E-2E5AD9BF7183}"/>
              </a:ext>
            </a:extLst>
          </p:cNvPr>
          <p:cNvSpPr txBox="1"/>
          <p:nvPr/>
        </p:nvSpPr>
        <p:spPr>
          <a:xfrm>
            <a:off x="489567" y="1955120"/>
            <a:ext cx="5082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altLang="en-US" sz="32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서비스 사용법</a:t>
            </a:r>
            <a:endParaRPr sz="32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DCB078-4D88-6247-9523-A07DE37A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953" y="0"/>
            <a:ext cx="4044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/>
        </p:nvSpPr>
        <p:spPr>
          <a:xfrm>
            <a:off x="489567" y="516250"/>
            <a:ext cx="3031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ko-KR" sz="7200" b="1">
                <a:solidFill>
                  <a:schemeClr val="dk2"/>
                </a:solidFill>
              </a:rPr>
              <a:t>2</a:t>
            </a:r>
            <a:endParaRPr sz="72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2383175" y="949375"/>
            <a:ext cx="401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3200">
                <a:solidFill>
                  <a:schemeClr val="dk2"/>
                </a:solidFill>
              </a:rPr>
              <a:t>카테고리 소개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16"/>
          <p:cNvCxnSpPr/>
          <p:nvPr/>
        </p:nvCxnSpPr>
        <p:spPr>
          <a:xfrm>
            <a:off x="489585" y="1623060"/>
            <a:ext cx="6975600" cy="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" name="Google Shape;135;p16"/>
          <p:cNvSpPr txBox="1"/>
          <p:nvPr/>
        </p:nvSpPr>
        <p:spPr>
          <a:xfrm>
            <a:off x="5981650" y="2173075"/>
            <a:ext cx="64020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2400" b="1">
                <a:solidFill>
                  <a:schemeClr val="dk2"/>
                </a:solidFill>
              </a:rPr>
              <a:t>공지</a:t>
            </a:r>
            <a:endParaRPr sz="2400" b="1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ko-KR" sz="2400">
                <a:solidFill>
                  <a:schemeClr val="dk2"/>
                </a:solidFill>
              </a:rPr>
              <a:t>숭실대학교 최근 공지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2400" b="1">
                <a:solidFill>
                  <a:schemeClr val="dk2"/>
                </a:solidFill>
              </a:rPr>
              <a:t>홈</a:t>
            </a:r>
            <a:r>
              <a:rPr lang="ko-KR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ko-KR" sz="2400">
                <a:solidFill>
                  <a:schemeClr val="dk2"/>
                </a:solidFill>
              </a:rPr>
              <a:t>인사말, 서비스 소개 (Welcome 블럭)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534675" y="1744800"/>
            <a:ext cx="48519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2400">
                <a:solidFill>
                  <a:schemeClr val="dk2"/>
                </a:solidFill>
              </a:rPr>
              <a:t>시나리오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2400" b="1">
                <a:solidFill>
                  <a:schemeClr val="dk2"/>
                </a:solidFill>
              </a:rPr>
              <a:t>음식점</a:t>
            </a:r>
            <a:endParaRPr sz="2400" b="1">
              <a:solidFill>
                <a:schemeClr val="dk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ko-KR" sz="2400">
                <a:solidFill>
                  <a:schemeClr val="dk2"/>
                </a:solidFill>
              </a:rPr>
              <a:t>한식, 중식, 일식, 양식, 패스트 푸드, 도담 식당</a:t>
            </a:r>
            <a:endParaRPr sz="2400">
              <a:solidFill>
                <a:schemeClr val="dk2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2400" b="1">
                <a:solidFill>
                  <a:schemeClr val="dk2"/>
                </a:solidFill>
              </a:rPr>
              <a:t>카페</a:t>
            </a:r>
            <a:r>
              <a:rPr lang="ko-KR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ko-KR" sz="2400">
                <a:solidFill>
                  <a:schemeClr val="dk2"/>
                </a:solidFill>
              </a:rPr>
              <a:t>일반 카페 ( 테이크 아웃, 홀), 스터디 카페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2400" b="1">
                <a:solidFill>
                  <a:schemeClr val="dk2"/>
                </a:solidFill>
              </a:rPr>
              <a:t>편의시설</a:t>
            </a:r>
            <a:r>
              <a:rPr lang="ko-KR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ko-KR" sz="2400">
                <a:solidFill>
                  <a:schemeClr val="dk2"/>
                </a:solidFill>
              </a:rPr>
              <a:t>인쇄소, 병원 및 약국, 편의점, 노래방, PC방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489567" y="516250"/>
            <a:ext cx="3031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ko-KR" sz="7200" b="1">
                <a:solidFill>
                  <a:schemeClr val="dk2"/>
                </a:solidFill>
              </a:rPr>
              <a:t>2</a:t>
            </a:r>
            <a:endParaRPr sz="72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2383175" y="949375"/>
            <a:ext cx="401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3200">
                <a:solidFill>
                  <a:schemeClr val="dk2"/>
                </a:solidFill>
              </a:rPr>
              <a:t>카테고리 소개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7"/>
          <p:cNvCxnSpPr/>
          <p:nvPr/>
        </p:nvCxnSpPr>
        <p:spPr>
          <a:xfrm>
            <a:off x="489585" y="1623060"/>
            <a:ext cx="6975600" cy="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17"/>
          <p:cNvSpPr txBox="1"/>
          <p:nvPr/>
        </p:nvSpPr>
        <p:spPr>
          <a:xfrm>
            <a:off x="534675" y="2964000"/>
            <a:ext cx="11394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2400">
                <a:solidFill>
                  <a:schemeClr val="dk2"/>
                </a:solidFill>
              </a:rPr>
              <a:t>시나리오로 크게 분류함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2400">
                <a:solidFill>
                  <a:schemeClr val="dk2"/>
                </a:solidFill>
              </a:rPr>
              <a:t>시나리오 하위에 블록들을 추가해 소분류를 만듬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2400">
                <a:solidFill>
                  <a:schemeClr val="dk2"/>
                </a:solidFill>
              </a:rPr>
              <a:t>각 최하위 블록에 가게나 편의시설의 사진, 지도, 설명 등의 정보 삽입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489567" y="516250"/>
            <a:ext cx="3031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sz="7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lang="ko-KR" sz="7200" b="1">
                <a:solidFill>
                  <a:schemeClr val="dk2"/>
                </a:solidFill>
              </a:rPr>
              <a:t>3</a:t>
            </a:r>
            <a:endParaRPr sz="72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383175" y="949375"/>
            <a:ext cx="401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ko-KR" sz="3200">
                <a:solidFill>
                  <a:schemeClr val="dk2"/>
                </a:solidFill>
              </a:rPr>
              <a:t>챗봇 구현 소개</a:t>
            </a:r>
            <a:endParaRPr sz="3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18"/>
          <p:cNvCxnSpPr/>
          <p:nvPr/>
        </p:nvCxnSpPr>
        <p:spPr>
          <a:xfrm>
            <a:off x="489585" y="1623060"/>
            <a:ext cx="6975600" cy="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489567" y="516250"/>
            <a:ext cx="30315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altLang="en-US" sz="7200" b="1" dirty="0">
                <a:solidFill>
                  <a:schemeClr val="dk2"/>
                </a:solidFill>
              </a:rPr>
              <a:t>홈</a:t>
            </a:r>
            <a:endParaRPr lang="en-US" altLang="ko-KR" sz="7200" b="1" dirty="0">
              <a:solidFill>
                <a:schemeClr val="dk2"/>
              </a:solidFill>
            </a:endParaRPr>
          </a:p>
        </p:txBody>
      </p:sp>
      <p:pic>
        <p:nvPicPr>
          <p:cNvPr id="4" name="뉴홈" descr="뉴홈">
            <a:hlinkClick r:id="" action="ppaction://media"/>
            <a:extLst>
              <a:ext uri="{FF2B5EF4-FFF2-40B4-BE49-F238E27FC236}">
                <a16:creationId xmlns:a16="http://schemas.microsoft.com/office/drawing/2014/main" id="{3DB5588A-A77E-F644-97FC-EE688EAED4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034" y="0"/>
            <a:ext cx="316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489567" y="516250"/>
            <a:ext cx="30315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altLang="en-US" sz="7200" b="1">
                <a:solidFill>
                  <a:schemeClr val="dk2"/>
                </a:solidFill>
              </a:rPr>
              <a:t>공지</a:t>
            </a:r>
            <a:endParaRPr lang="en-US" altLang="ko-KR" sz="7200" b="1" dirty="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en-US" altLang="ko-KR" sz="7200" b="1" dirty="0">
                <a:solidFill>
                  <a:schemeClr val="dk2"/>
                </a:solidFill>
              </a:rPr>
              <a:t>  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ko-KR" altLang="en-US" sz="7200" b="1" dirty="0">
                <a:solidFill>
                  <a:schemeClr val="dk2"/>
                </a:solidFill>
              </a:rPr>
              <a:t>학식</a:t>
            </a:r>
            <a:endParaRPr lang="en-US" altLang="ko-KR" sz="7200" b="1" dirty="0">
              <a:solidFill>
                <a:schemeClr val="dk2"/>
              </a:solidFill>
            </a:endParaRPr>
          </a:p>
        </p:txBody>
      </p:sp>
      <p:pic>
        <p:nvPicPr>
          <p:cNvPr id="7" name="RPReplay_Final1638863646" descr="RPReplay_Final1638863646">
            <a:hlinkClick r:id="" action="ppaction://media"/>
            <a:extLst>
              <a:ext uri="{FF2B5EF4-FFF2-40B4-BE49-F238E27FC236}">
                <a16:creationId xmlns:a16="http://schemas.microsoft.com/office/drawing/2014/main" id="{44AF85AB-9978-DB40-A08B-02451D939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1675" y="-89211"/>
            <a:ext cx="316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237</Words>
  <Application>Microsoft Macintosh PowerPoint</Application>
  <PresentationFormat>와이드스크린</PresentationFormat>
  <Paragraphs>69</Paragraphs>
  <Slides>13</Slides>
  <Notes>13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Malgun Gothic</vt:lpstr>
      <vt:lpstr>Arial</vt:lpstr>
      <vt:lpstr>Helvetica</vt:lpstr>
      <vt:lpstr>Impact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최지환</cp:lastModifiedBy>
  <cp:revision>4</cp:revision>
  <dcterms:modified xsi:type="dcterms:W3CDTF">2021-12-07T08:04:15Z</dcterms:modified>
</cp:coreProperties>
</file>